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24"/>
  </p:notesMasterIdLst>
  <p:sldIdLst>
    <p:sldId id="256" r:id="rId3"/>
    <p:sldId id="415" r:id="rId4"/>
    <p:sldId id="398" r:id="rId5"/>
    <p:sldId id="399" r:id="rId6"/>
    <p:sldId id="393" r:id="rId7"/>
    <p:sldId id="394" r:id="rId8"/>
    <p:sldId id="404" r:id="rId9"/>
    <p:sldId id="405" r:id="rId10"/>
    <p:sldId id="406" r:id="rId11"/>
    <p:sldId id="260" r:id="rId12"/>
    <p:sldId id="407" r:id="rId13"/>
    <p:sldId id="408" r:id="rId14"/>
    <p:sldId id="409" r:id="rId15"/>
    <p:sldId id="416" r:id="rId16"/>
    <p:sldId id="410" r:id="rId17"/>
    <p:sldId id="411" r:id="rId18"/>
    <p:sldId id="400" r:id="rId19"/>
    <p:sldId id="402" r:id="rId20"/>
    <p:sldId id="413" r:id="rId21"/>
    <p:sldId id="414" r:id="rId22"/>
    <p:sldId id="39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37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6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EE3575-9629-644D-B186-4A914642EE40}" type="datetimeFigureOut">
              <a:rPr lang="en-US" smtClean="0"/>
              <a:t>1/12/23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199C5-6BBE-B841-AF64-910350CCB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46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9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9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6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802D-2D03-BE49-97AF-DE25499D6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C79BB-C53F-454F-8922-2B2739189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4EF80-FE65-ED4F-9FE0-B09E92D1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F942A-634C-BB40-9910-CBFA4406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42F66-DE68-D245-97C8-9A6FA1D0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65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86B8-FDC8-A24B-A420-9A35290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81A36-D120-B846-BA83-5C4BFEA36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F6F14-E9DD-E146-A94A-4A7CA228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70E94-9F94-1649-8FE1-5341BF85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5164-23F2-A840-AE31-9813D2137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7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027D83-6F99-5343-9159-1F2E060A4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7CEDD-89DF-CC43-9E60-8FC65D4CF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E88CF-EA17-6D4E-A676-D0DD2AEEE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57EE-AA9E-7744-B121-83782939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5FA26-DD53-CA43-B54B-89E91BCD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18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85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98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9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57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83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25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3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80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C586-3F5F-8148-BB1F-499EF949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2D30-D2E4-C24D-96F5-10BF4E042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C657D-8EE5-CB48-9FCB-F9F368C2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A4680-2FCD-2C45-88DD-58DC3F094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3DDA8-E64C-534E-9966-09CB65200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47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68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20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776C-1D59-8049-88C7-A9CF31D46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B2CAF-2FC3-CE40-AFEE-BB0B1776B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7856D-91AF-CD4F-BBB9-BB22C9E86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E3E7E-C490-8847-8BD6-E8FF9272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8B10A-A8F3-4D47-8A42-C63FD91E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1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6C5A-058F-7443-BE51-F3484A7E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65D3-EC68-114D-9B11-DAB294D6F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729DA-5D8F-0D4A-9476-2A4B45653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80497-C1FE-D547-B571-D69E5741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48521-7F13-C445-8751-4E87C9A2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37EE6-7CA7-0E41-9D14-89950249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3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FEF4-0D8E-DE46-AA71-05EE50ED0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D346F-A12C-C142-8A93-08AF8CD4F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45F87-A4D7-9343-A334-BB0CFE4C1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EE44D-0A72-974F-A950-E6793FBEA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D733BD-E3C6-644A-BFEA-47849788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2D901-6AD6-4A49-BB2B-6B6114E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8327C-C108-2948-9F3B-C5B7A290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E731F0-A30E-CD44-8DE4-E4833756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4FD0-E6C0-4B4E-9F81-15DB2083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3ED28-8A5F-F64A-8A93-8A03DD77C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56722-EB54-8141-9FFB-B883395C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943BF-772C-0847-97EA-D301AA57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1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AB0981-B3E8-BA40-99FE-EA2C2AD95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22584C-B9F3-5C46-B605-B2FB47395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55008-FE08-E24B-9B3C-0A16B2CE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9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EC03-3651-D14B-AEAB-3A7133F5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6D8CA-8B8C-944F-8C90-AE9CC8AC0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B7D9-B6E8-714F-A4A5-B28D20D3F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B4357-3269-4248-AEAA-3609D1B5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07DF4-EB73-9348-BA24-2E62ACB5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FC95E-AF76-2F40-8E6E-10EEB82B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7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6BE1-1070-164D-B226-7BEB3337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FE752A-35DB-4244-957A-47F0C249B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A8CC6-3E86-9E4C-B828-E55B4933B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5BC1C-7B9D-C646-8E67-4C98CDDA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9295E-F278-8441-AA89-1F2F8EB2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FDEB5-4B8E-1143-AC2B-DDB5F294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5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2B010-5E9E-E240-BC91-7846D2B2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3D9EB-2FC9-1848-BCB3-4904198DC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44448-0A7D-184E-908E-72ADAF04E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C8CBE-5833-3E4A-B056-894CFF8CC29A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86183-444C-E749-AEE5-FEA7D7D6E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18D00-42C1-B442-BC2B-ECBBCB647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51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3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tiff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Fuel Types Continued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533 Spring 2023</a:t>
            </a:r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2C7-59DC-634E-B55F-9EF7B364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8D99-BAF9-F543-9EC9-EB546BF1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79477" cy="3965670"/>
          </a:xfrm>
        </p:spPr>
        <p:txBody>
          <a:bodyPr/>
          <a:lstStyle/>
          <a:p>
            <a:r>
              <a:rPr lang="en-US" sz="2400" dirty="0"/>
              <a:t>TRISO: </a:t>
            </a:r>
            <a:r>
              <a:rPr lang="en-US" sz="2400" dirty="0" err="1"/>
              <a:t>TRistructural</a:t>
            </a:r>
            <a:r>
              <a:rPr lang="en-US" sz="2400" dirty="0"/>
              <a:t> </a:t>
            </a:r>
            <a:r>
              <a:rPr lang="en-US" sz="2400" dirty="0" err="1"/>
              <a:t>ISOtropic</a:t>
            </a:r>
            <a:r>
              <a:rPr lang="en-US" sz="2400" dirty="0"/>
              <a:t> particle fuel</a:t>
            </a:r>
          </a:p>
          <a:p>
            <a:r>
              <a:rPr lang="en-US" sz="2400" dirty="0"/>
              <a:t>Layered fuel in mm-sized particles</a:t>
            </a:r>
          </a:p>
          <a:p>
            <a:r>
              <a:rPr lang="en-US" sz="2400" dirty="0"/>
              <a:t>Layers:</a:t>
            </a:r>
          </a:p>
          <a:p>
            <a:pPr lvl="1"/>
            <a:r>
              <a:rPr lang="en-US" sz="2400" dirty="0"/>
              <a:t>Fuel Kernel</a:t>
            </a:r>
          </a:p>
          <a:p>
            <a:pPr lvl="1"/>
            <a:r>
              <a:rPr lang="en-US" sz="2400" dirty="0"/>
              <a:t>Buffer</a:t>
            </a:r>
          </a:p>
          <a:p>
            <a:pPr lvl="1"/>
            <a:r>
              <a:rPr lang="en-US" sz="2400" dirty="0"/>
              <a:t>Inner </a:t>
            </a:r>
            <a:r>
              <a:rPr lang="en-US" sz="2400" dirty="0" err="1"/>
              <a:t>Pyrolitic</a:t>
            </a:r>
            <a:r>
              <a:rPr lang="en-US" sz="2400" dirty="0"/>
              <a:t> Carbon (</a:t>
            </a:r>
            <a:r>
              <a:rPr lang="en-US" sz="2400" dirty="0" err="1"/>
              <a:t>IPyC</a:t>
            </a:r>
            <a:r>
              <a:rPr lang="en-US" sz="2400" dirty="0"/>
              <a:t>)</a:t>
            </a:r>
          </a:p>
          <a:p>
            <a:pPr lvl="1"/>
            <a:r>
              <a:rPr lang="en-US" sz="2400" dirty="0" err="1"/>
              <a:t>SiC</a:t>
            </a:r>
            <a:endParaRPr lang="en-US" sz="2400" dirty="0"/>
          </a:p>
          <a:p>
            <a:pPr lvl="1"/>
            <a:r>
              <a:rPr lang="en-US" sz="2400" dirty="0"/>
              <a:t>Outer </a:t>
            </a:r>
            <a:r>
              <a:rPr lang="en-US" sz="2400" dirty="0" err="1"/>
              <a:t>Pyrolitic</a:t>
            </a:r>
            <a:r>
              <a:rPr lang="en-US" sz="2400" dirty="0"/>
              <a:t> Carbon (</a:t>
            </a:r>
            <a:r>
              <a:rPr lang="en-US" sz="2400" dirty="0" err="1"/>
              <a:t>OPyC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BC071-3862-224D-8637-D2127F7160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532" y="2279785"/>
            <a:ext cx="3021789" cy="30217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DF3217-E11F-384F-9F68-AECA7757652B}"/>
              </a:ext>
            </a:extLst>
          </p:cNvPr>
          <p:cNvCxnSpPr>
            <a:cxnSpLocks/>
          </p:cNvCxnSpPr>
          <p:nvPr/>
        </p:nvCxnSpPr>
        <p:spPr>
          <a:xfrm flipV="1">
            <a:off x="3868615" y="3790680"/>
            <a:ext cx="5160898" cy="254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250748-AAD2-5248-8201-A778213D44A2}"/>
              </a:ext>
            </a:extLst>
          </p:cNvPr>
          <p:cNvCxnSpPr>
            <a:cxnSpLocks/>
          </p:cNvCxnSpPr>
          <p:nvPr/>
        </p:nvCxnSpPr>
        <p:spPr>
          <a:xfrm flipV="1">
            <a:off x="2637692" y="4298350"/>
            <a:ext cx="6002715" cy="2119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82F66C-7292-5A45-88A2-975B337A587C}"/>
              </a:ext>
            </a:extLst>
          </p:cNvPr>
          <p:cNvCxnSpPr>
            <a:cxnSpLocks/>
          </p:cNvCxnSpPr>
          <p:nvPr/>
        </p:nvCxnSpPr>
        <p:spPr>
          <a:xfrm flipV="1">
            <a:off x="5623077" y="4603150"/>
            <a:ext cx="3406436" cy="390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C48AF4-17D8-3E45-ABD3-0DA0AA4A453D}"/>
              </a:ext>
            </a:extLst>
          </p:cNvPr>
          <p:cNvCxnSpPr>
            <a:cxnSpLocks/>
          </p:cNvCxnSpPr>
          <p:nvPr/>
        </p:nvCxnSpPr>
        <p:spPr>
          <a:xfrm flipV="1">
            <a:off x="5650883" y="4806022"/>
            <a:ext cx="3529543" cy="604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25B69-E10A-6E4E-9A01-EFDA053ABABD}"/>
              </a:ext>
            </a:extLst>
          </p:cNvPr>
          <p:cNvCxnSpPr>
            <a:cxnSpLocks/>
          </p:cNvCxnSpPr>
          <p:nvPr/>
        </p:nvCxnSpPr>
        <p:spPr>
          <a:xfrm flipV="1">
            <a:off x="5650883" y="4831405"/>
            <a:ext cx="4040111" cy="10359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38716-87D8-8748-AC97-61E6EEA3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37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F99F-02B1-F34D-9604-A2992A001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18F79-A83A-B947-A1A3-EE51B75B6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48400" cy="3965670"/>
          </a:xfrm>
        </p:spPr>
        <p:txBody>
          <a:bodyPr/>
          <a:lstStyle/>
          <a:p>
            <a:r>
              <a:rPr lang="en-US" sz="2400" dirty="0"/>
              <a:t>Can appear as UC, U</a:t>
            </a:r>
            <a:r>
              <a:rPr lang="en-US" sz="2400" baseline="-25000" dirty="0"/>
              <a:t>2</a:t>
            </a:r>
            <a:r>
              <a:rPr lang="en-US" sz="2400" dirty="0"/>
              <a:t>C</a:t>
            </a:r>
            <a:r>
              <a:rPr lang="en-US" sz="2400" baseline="-25000" dirty="0"/>
              <a:t>3</a:t>
            </a:r>
            <a:r>
              <a:rPr lang="en-US" sz="2400" dirty="0"/>
              <a:t>, or UC</a:t>
            </a:r>
            <a:r>
              <a:rPr lang="en-US" sz="2400" baseline="-25000" dirty="0"/>
              <a:t>2</a:t>
            </a:r>
          </a:p>
          <a:p>
            <a:r>
              <a:rPr lang="en-US" sz="2400" dirty="0"/>
              <a:t>Advantages</a:t>
            </a:r>
          </a:p>
          <a:p>
            <a:pPr lvl="1"/>
            <a:r>
              <a:rPr lang="en-US" sz="2400" dirty="0"/>
              <a:t>High thermal conductivity</a:t>
            </a:r>
          </a:p>
          <a:p>
            <a:pPr lvl="1"/>
            <a:r>
              <a:rPr lang="en-US" sz="2400" dirty="0"/>
              <a:t>High fuel density</a:t>
            </a:r>
          </a:p>
          <a:p>
            <a:pPr lvl="1"/>
            <a:r>
              <a:rPr lang="en-US" sz="2400" dirty="0"/>
              <a:t>Thermally stable</a:t>
            </a:r>
          </a:p>
          <a:p>
            <a:pPr lvl="1"/>
            <a:r>
              <a:rPr lang="en-US" sz="2400" dirty="0"/>
              <a:t>High melting temperature</a:t>
            </a:r>
          </a:p>
          <a:p>
            <a:r>
              <a:rPr lang="en-US" sz="2400" dirty="0"/>
              <a:t>Disadvantages</a:t>
            </a:r>
          </a:p>
          <a:p>
            <a:pPr lvl="1"/>
            <a:r>
              <a:rPr lang="en-US" sz="2400" dirty="0"/>
              <a:t>Rapidly corrodes in water</a:t>
            </a:r>
          </a:p>
          <a:p>
            <a:pPr lvl="1"/>
            <a:r>
              <a:rPr lang="en-US" sz="2400" dirty="0"/>
              <a:t>Reacts with some cladding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B952D-C77C-904A-92BE-0A574949AA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7651" y="1968501"/>
            <a:ext cx="3841884" cy="46722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EF8A-23DD-5947-8DB6-0B07281E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32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89D4-557F-1342-A71B-55ACCA14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D847F-1870-3A46-B2C3-251A41AA3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97415" cy="39656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High temperature gas reactors (HTGR) or molten salt reactors (MSRs)</a:t>
            </a:r>
          </a:p>
          <a:p>
            <a:r>
              <a:rPr lang="en-US" dirty="0"/>
              <a:t>Pebble bed and prismatic types</a:t>
            </a:r>
          </a:p>
          <a:p>
            <a:r>
              <a:rPr lang="en-US" dirty="0"/>
              <a:t>Particles are agglomerated with graphite into a larger pebble, or into a cylindrical block</a:t>
            </a:r>
          </a:p>
          <a:p>
            <a:r>
              <a:rPr lang="en-US" dirty="0"/>
              <a:t>Current designs utilize UCO, which is a heterogeneous mixture of UO2 and UC fuel</a:t>
            </a:r>
          </a:p>
          <a:p>
            <a:r>
              <a:rPr lang="en-US" dirty="0"/>
              <a:t>Helium cooled gas or molten salt cooled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24596-973C-8E4E-8717-E1FAFD4AC4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518" y="2160495"/>
            <a:ext cx="3399107" cy="2636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63FE27-3753-F243-A03A-DBD00F5BA0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156" y="5044281"/>
            <a:ext cx="2843784" cy="17373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B2FD4-05E0-C64A-AD69-42A70B686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98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EB45-5CF2-244D-AEAD-3F50A5A8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A46FA-D87C-6A4E-9305-7ED7C19AD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38092" cy="3965670"/>
          </a:xfrm>
        </p:spPr>
        <p:txBody>
          <a:bodyPr/>
          <a:lstStyle/>
          <a:p>
            <a:r>
              <a:rPr lang="en-US" sz="2400" dirty="0"/>
              <a:t>Each individual pebble acts as its own containment, and allows fuels to go to much higher burnups and higher temperatures than UO2</a:t>
            </a:r>
          </a:p>
          <a:p>
            <a:r>
              <a:rPr lang="en-US" sz="2400" dirty="0"/>
              <a:t>Highly reliant on accurate fabrication processes that create high integrity, uniform layers and spherical particles</a:t>
            </a:r>
          </a:p>
          <a:p>
            <a:r>
              <a:rPr lang="en-US" sz="2400" dirty="0"/>
              <a:t>Integrity of the </a:t>
            </a:r>
            <a:r>
              <a:rPr lang="en-US" sz="2400" dirty="0" err="1"/>
              <a:t>SiC</a:t>
            </a:r>
            <a:r>
              <a:rPr lang="en-US" sz="2400" dirty="0"/>
              <a:t> is key for fission product retention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C27B3-B354-6042-9265-FBD4B06C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101" y="2711467"/>
            <a:ext cx="25527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03BA6B-C919-9640-87F8-0EB77F644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4078" y="2711467"/>
            <a:ext cx="2552700" cy="25527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A825D-4CA3-F946-AE2C-0084F322D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51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D2F7B-B1E2-3C44-B263-D861C996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C3AEC-FB3A-B04F-8C41-82F47F10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34667" cy="396567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Molten Salt Reactor</a:t>
            </a:r>
          </a:p>
          <a:p>
            <a:pPr lvl="1"/>
            <a:r>
              <a:rPr lang="en-US" dirty="0"/>
              <a:t>Utilizes flowing fuel salt (i.e., UF4-ZrF4-KF) with a secondary molten salt coolant loop (</a:t>
            </a:r>
            <a:r>
              <a:rPr lang="en-US" dirty="0" err="1"/>
              <a:t>FLiBe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MSRE at ORNL, some modern designs </a:t>
            </a:r>
          </a:p>
          <a:p>
            <a:r>
              <a:rPr lang="en-US" dirty="0"/>
              <a:t>Stable Salt Reactor</a:t>
            </a:r>
          </a:p>
          <a:p>
            <a:pPr lvl="1"/>
            <a:r>
              <a:rPr lang="en-US" dirty="0"/>
              <a:t>Utilizes fuel that is dissolved in molten salts (NaCl-(U/Pu)Cl3), contained in rods</a:t>
            </a:r>
          </a:p>
          <a:p>
            <a:pPr lvl="1"/>
            <a:r>
              <a:rPr lang="en-US" dirty="0"/>
              <a:t>Molten salt coolant (</a:t>
            </a:r>
            <a:r>
              <a:rPr lang="en-US" dirty="0" err="1"/>
              <a:t>NaF-ZrF</a:t>
            </a:r>
            <a:r>
              <a:rPr lang="en-US" dirty="0"/>
              <a:t>, </a:t>
            </a:r>
            <a:r>
              <a:rPr lang="en-US" dirty="0" err="1"/>
              <a:t>FLiBe</a:t>
            </a:r>
            <a:r>
              <a:rPr lang="en-US" dirty="0"/>
              <a:t>, FLiNaK, etc.)</a:t>
            </a:r>
          </a:p>
          <a:p>
            <a:r>
              <a:rPr lang="en-US" dirty="0"/>
              <a:t>Can mix other actinides into the fuel in order to burn waste</a:t>
            </a:r>
          </a:p>
          <a:p>
            <a:r>
              <a:rPr lang="en-US" dirty="0"/>
              <a:t>Designed to be inherently safe</a:t>
            </a:r>
          </a:p>
          <a:p>
            <a:r>
              <a:rPr lang="en-US" dirty="0"/>
              <a:t>Molten salt corrosion is a big problem, as well as the lack of information on thermophysical properties of complex salt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7120D-61F0-FB48-A394-404D06806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DB099-4A8D-0141-9683-825466B0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425" y="4161155"/>
            <a:ext cx="2844801" cy="25603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560DFC-58B5-E066-C399-154E041B4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7751" y="1618443"/>
            <a:ext cx="3720663" cy="272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560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2DA1-2B4B-EB4A-A37F-0FAB3B1F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CANDU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A250A-5C62-2C40-B928-8E55DE2D7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06814" cy="3965670"/>
          </a:xfrm>
        </p:spPr>
        <p:txBody>
          <a:bodyPr/>
          <a:lstStyle/>
          <a:p>
            <a:r>
              <a:rPr lang="en-US" sz="2000" dirty="0"/>
              <a:t>Canada Deuterium Uranium: pressurized heavy water reactor</a:t>
            </a:r>
          </a:p>
          <a:p>
            <a:r>
              <a:rPr lang="en-US" sz="2000" dirty="0"/>
              <a:t>Natural uranium, as UO2, as the fuel source</a:t>
            </a:r>
          </a:p>
          <a:p>
            <a:r>
              <a:rPr lang="en-US" sz="2000" dirty="0"/>
              <a:t>Heavy water is the coolant, has a lower absorption of neutrons</a:t>
            </a:r>
          </a:p>
          <a:p>
            <a:r>
              <a:rPr lang="en-US" sz="2000" dirty="0"/>
              <a:t>Fuel pins are horizontal, as opposed to vertical</a:t>
            </a:r>
          </a:p>
          <a:p>
            <a:r>
              <a:rPr lang="en-US" sz="2000" dirty="0"/>
              <a:t>CANDU can be refueled online</a:t>
            </a:r>
          </a:p>
          <a:p>
            <a:r>
              <a:rPr lang="en-US" sz="2000" dirty="0"/>
              <a:t>Removes costs associated with enrichment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43D9B-AF7A-DD43-AE1A-2EE43BFE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8D7FA8-3618-4945-AA52-3A1AEB8CA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10" y="1968501"/>
            <a:ext cx="4754421" cy="386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65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E53F-6EB2-8A4A-B245-44455CA9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– Lead Cooled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D8062-8983-D04C-9537-A68D62D91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759569" cy="3965670"/>
          </a:xfrm>
        </p:spPr>
        <p:txBody>
          <a:bodyPr>
            <a:noAutofit/>
          </a:bodyPr>
          <a:lstStyle/>
          <a:p>
            <a:r>
              <a:rPr lang="en-US" sz="1800" dirty="0"/>
              <a:t>Can appear as UN, U</a:t>
            </a:r>
            <a:r>
              <a:rPr lang="en-US" sz="1800" baseline="-25000" dirty="0"/>
              <a:t>2</a:t>
            </a:r>
            <a:r>
              <a:rPr lang="en-US" sz="1800" dirty="0"/>
              <a:t>N</a:t>
            </a:r>
            <a:r>
              <a:rPr lang="en-US" sz="1800" baseline="-25000" dirty="0"/>
              <a:t>3</a:t>
            </a:r>
            <a:r>
              <a:rPr lang="en-US" sz="1800" dirty="0"/>
              <a:t>, or UN</a:t>
            </a:r>
            <a:r>
              <a:rPr lang="en-US" sz="1800" baseline="-25000" dirty="0"/>
              <a:t>2</a:t>
            </a:r>
          </a:p>
          <a:p>
            <a:r>
              <a:rPr lang="en-US" sz="1800" dirty="0"/>
              <a:t>Advantages</a:t>
            </a:r>
          </a:p>
          <a:p>
            <a:pPr lvl="1"/>
            <a:r>
              <a:rPr lang="en-US" sz="1800" dirty="0"/>
              <a:t>High thermal conductivity</a:t>
            </a:r>
          </a:p>
          <a:p>
            <a:pPr lvl="1"/>
            <a:r>
              <a:rPr lang="en-US" sz="1800" dirty="0"/>
              <a:t>High fuel density</a:t>
            </a:r>
          </a:p>
          <a:p>
            <a:pPr lvl="1"/>
            <a:r>
              <a:rPr lang="en-US" sz="1800" dirty="0"/>
              <a:t>Thermally stable</a:t>
            </a:r>
          </a:p>
          <a:p>
            <a:pPr lvl="1"/>
            <a:r>
              <a:rPr lang="en-US" sz="1800" dirty="0"/>
              <a:t>High melting temperature</a:t>
            </a:r>
          </a:p>
          <a:p>
            <a:r>
              <a:rPr lang="en-US" sz="1800" dirty="0"/>
              <a:t>Disadvantages</a:t>
            </a:r>
          </a:p>
          <a:p>
            <a:pPr lvl="1"/>
            <a:r>
              <a:rPr lang="en-US" sz="1800" dirty="0"/>
              <a:t>Corrodes in water</a:t>
            </a:r>
          </a:p>
          <a:p>
            <a:pPr lvl="1"/>
            <a:r>
              <a:rPr lang="en-US" sz="1800" dirty="0"/>
              <a:t>Reacts with some cladding</a:t>
            </a:r>
          </a:p>
          <a:p>
            <a:pPr lvl="1"/>
            <a:r>
              <a:rPr lang="en-US" sz="1800" dirty="0"/>
              <a:t>Difficult to manufacture</a:t>
            </a:r>
          </a:p>
          <a:p>
            <a:pPr lvl="1"/>
            <a:r>
              <a:rPr lang="en-US" sz="1800" dirty="0"/>
              <a:t>Requires N-enrichment</a:t>
            </a:r>
          </a:p>
          <a:p>
            <a:r>
              <a:rPr lang="en-US" sz="1800" dirty="0"/>
              <a:t>Pb or Pb-Bi coolant</a:t>
            </a:r>
          </a:p>
          <a:p>
            <a:r>
              <a:rPr lang="en-US" sz="1800" dirty="0"/>
              <a:t>Operates in the fast spectrum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16D6A-B81F-724B-8B0C-2A7656DE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29" y="2160495"/>
            <a:ext cx="3633154" cy="3067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BA954D-90D2-584D-8937-1DAFCF988F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173" y="2160495"/>
            <a:ext cx="2676156" cy="350479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CE243-6009-094D-A763-A67284D52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61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CE2F31-8696-404E-9B2D-0B8F7360FF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1251" y="1790526"/>
            <a:ext cx="3458186" cy="1740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50D81B-6730-A942-AB34-4412FED5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FE8B2-A608-F245-8073-707F1FA04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125"/>
            <a:ext cx="6276621" cy="3190438"/>
          </a:xfrm>
        </p:spPr>
        <p:txBody>
          <a:bodyPr/>
          <a:lstStyle/>
          <a:p>
            <a:r>
              <a:rPr lang="en-US" sz="2000" dirty="0"/>
              <a:t>Lightbridge</a:t>
            </a:r>
          </a:p>
          <a:p>
            <a:pPr lvl="1"/>
            <a:r>
              <a:rPr lang="en-US" sz="2000" dirty="0"/>
              <a:t>High </a:t>
            </a:r>
            <a:r>
              <a:rPr lang="en-US" sz="2000" dirty="0" err="1"/>
              <a:t>Zr</a:t>
            </a:r>
            <a:r>
              <a:rPr lang="en-US" sz="2000" dirty="0"/>
              <a:t> content UZr alloy</a:t>
            </a:r>
          </a:p>
          <a:p>
            <a:pPr lvl="1"/>
            <a:r>
              <a:rPr lang="en-US" sz="2000" dirty="0"/>
              <a:t>Cruciform geometry fuel rods, combined into fuel elements</a:t>
            </a:r>
          </a:p>
          <a:p>
            <a:r>
              <a:rPr lang="en-US" sz="2000" dirty="0"/>
              <a:t>Kairos</a:t>
            </a:r>
          </a:p>
          <a:p>
            <a:pPr lvl="1"/>
            <a:r>
              <a:rPr lang="en-US" sz="2000" dirty="0"/>
              <a:t>TRISO particle compacts with low density core</a:t>
            </a:r>
          </a:p>
          <a:p>
            <a:pPr lvl="1"/>
            <a:r>
              <a:rPr lang="en-US" sz="2000" dirty="0"/>
              <a:t>Float in molten salt coolant for online refueling</a:t>
            </a:r>
          </a:p>
          <a:p>
            <a:r>
              <a:rPr lang="en-US" sz="2000" dirty="0"/>
              <a:t>NASA/LANL</a:t>
            </a:r>
          </a:p>
          <a:p>
            <a:pPr lvl="1"/>
            <a:r>
              <a:rPr lang="en-US" sz="2000" dirty="0"/>
              <a:t>UMo fuel for space reactors: KRUSTY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D286F-B785-3A4A-A2EB-AFAD6217C9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4274" y="3365576"/>
            <a:ext cx="2992141" cy="16499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FF073-AA47-E34D-A62B-EBA3CC8C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C3B00-7743-784D-ACE5-9D49A7057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274" y="5071850"/>
            <a:ext cx="2528515" cy="172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20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D1C09-3D7D-0E4C-A886-D499711D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Summary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F0CF3C-DF8D-1D4A-B6B8-2516535A4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896972"/>
              </p:ext>
            </p:extLst>
          </p:nvPr>
        </p:nvGraphicFramePr>
        <p:xfrm>
          <a:off x="1573936" y="2495019"/>
          <a:ext cx="8609264" cy="3125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Property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UZr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UO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</a:t>
                      </a:r>
                      <a:r>
                        <a:rPr lang="en-US" sz="1400" i="1" baseline="-25000" dirty="0"/>
                        <a:t>3</a:t>
                      </a:r>
                      <a:r>
                        <a:rPr lang="en-US" sz="1400" i="1" dirty="0"/>
                        <a:t>Si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Corrosion resistance in 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Compatibility</a:t>
                      </a:r>
                      <a:r>
                        <a:rPr lang="en-US" sz="1400" baseline="0" dirty="0"/>
                        <a:t> with clad materials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Reacts with normal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clad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stability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Phase change at 665 and 770 °C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Uranium (metal) density (g/cm</a:t>
                      </a:r>
                      <a:r>
                        <a:rPr lang="en-US" sz="1400" baseline="30000" dirty="0"/>
                        <a:t>3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9.65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12.97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13.52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Melting point (°C)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conductivity (W/m-K)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38 at 430 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3 at 1000°C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25 at 500°C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20 at 750°C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23</a:t>
                      </a:r>
                      <a:r>
                        <a:rPr lang="en-US" sz="1400" baseline="0" dirty="0">
                          <a:solidFill>
                            <a:srgbClr val="008000"/>
                          </a:solidFill>
                        </a:rPr>
                        <a:t> at 773°C</a:t>
                      </a:r>
                      <a:endParaRPr lang="en-US" sz="140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198D9C-3987-9E4D-A1E0-C24E516BA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71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0C73-E050-D84C-9038-0BA95F49B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E35AE-102C-6D4A-9A2A-9B6F0A003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31877" cy="3965670"/>
          </a:xfrm>
        </p:spPr>
        <p:txBody>
          <a:bodyPr/>
          <a:lstStyle/>
          <a:p>
            <a:r>
              <a:rPr lang="en-US" sz="2400" dirty="0"/>
              <a:t>There exist a number of nuclear fuels in different stages of utilization and development</a:t>
            </a:r>
          </a:p>
          <a:p>
            <a:r>
              <a:rPr lang="en-US" sz="2400" dirty="0"/>
              <a:t>Each reactor design or application has individual needs, and no one fuel is one size fits all</a:t>
            </a:r>
          </a:p>
          <a:p>
            <a:r>
              <a:rPr lang="en-US" sz="2400" dirty="0"/>
              <a:t>Need to balance safety, performance (normal, off-normal, extended), manufacturability, processing, waste, etc. 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03A0D-B5E6-3B42-B4ED-5B8EBAB1BD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1968501"/>
            <a:ext cx="3619166" cy="2361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87E01-5817-7541-9907-F1AB09741B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4441174"/>
            <a:ext cx="3611358" cy="20299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DD742-CC52-7B41-84B3-CA63F090C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4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B92FA-F784-505E-3B6D-13318577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4D45D-0764-0269-6CB6-CCC4F38E4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Course overview</a:t>
            </a:r>
          </a:p>
          <a:p>
            <a:r>
              <a:rPr lang="en-US" sz="2400" dirty="0"/>
              <a:t>My view of fuel performance</a:t>
            </a:r>
          </a:p>
          <a:p>
            <a:pPr lvl="1"/>
            <a:r>
              <a:rPr lang="en-US" sz="2400" dirty="0"/>
              <a:t>heat delivery to coolant, length of operation, tolerance to accidents</a:t>
            </a:r>
          </a:p>
          <a:p>
            <a:r>
              <a:rPr lang="en-US" sz="2400" dirty="0"/>
              <a:t>Considerations for fuels</a:t>
            </a:r>
          </a:p>
          <a:p>
            <a:r>
              <a:rPr lang="en-US" sz="2400" dirty="0"/>
              <a:t>Why not pure U?</a:t>
            </a:r>
          </a:p>
          <a:p>
            <a:r>
              <a:rPr lang="en-US" sz="2400" dirty="0"/>
              <a:t>Intro to UO2 and MOX fuels for LWRs</a:t>
            </a:r>
          </a:p>
          <a:p>
            <a:endParaRPr lang="en-US" sz="2400" dirty="0"/>
          </a:p>
          <a:p>
            <a:r>
              <a:rPr lang="en-US" sz="2400" dirty="0"/>
              <a:t>Reminder to fill out the introduction forum post on </a:t>
            </a:r>
            <a:r>
              <a:rPr lang="en-US" sz="2400" dirty="0" err="1"/>
              <a:t>moodle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6252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7585-C4F2-B441-8C34-21A58679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BCEA8-5D90-7946-B0F2-CF4CB25D4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Uranium is combined with O, C, N, transition metals for a variety of fuel types</a:t>
            </a:r>
          </a:p>
          <a:p>
            <a:r>
              <a:rPr lang="en-US" sz="2400" dirty="0"/>
              <a:t>UO2: ceramic, commercial reactor fuel, light water reactors</a:t>
            </a:r>
          </a:p>
          <a:p>
            <a:r>
              <a:rPr lang="en-US" sz="2400" dirty="0"/>
              <a:t>ATF: U3Si2 and Cr-doped UO2</a:t>
            </a:r>
          </a:p>
          <a:p>
            <a:r>
              <a:rPr lang="en-US" sz="2400" dirty="0"/>
              <a:t>UZr: fast reactor fuel</a:t>
            </a:r>
          </a:p>
          <a:p>
            <a:r>
              <a:rPr lang="en-US" sz="2400" dirty="0"/>
              <a:t>UMo: research reactor fuel</a:t>
            </a:r>
          </a:p>
          <a:p>
            <a:r>
              <a:rPr lang="en-US" sz="2400" dirty="0"/>
              <a:t>UC/UCO: high temperature gas reactors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95E73-A313-DD42-A4BA-A121ECCB2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14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F56A-496A-2047-ADE5-CCF8BA98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6723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Accident Tolerant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1775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USi</a:t>
            </a:r>
            <a:r>
              <a:rPr lang="en-US" dirty="0"/>
              <a:t> fuels (U3Si2)</a:t>
            </a:r>
          </a:p>
          <a:p>
            <a:pPr lvl="1"/>
            <a:r>
              <a:rPr lang="en-US" dirty="0"/>
              <a:t>A metal-</a:t>
            </a:r>
            <a:r>
              <a:rPr lang="en-US" dirty="0" err="1"/>
              <a:t>ish</a:t>
            </a:r>
            <a:r>
              <a:rPr lang="en-US" dirty="0"/>
              <a:t> compound, with higher thermal conductivity, higher uranium density</a:t>
            </a:r>
          </a:p>
          <a:p>
            <a:pPr lvl="1"/>
            <a:r>
              <a:rPr lang="en-US" dirty="0"/>
              <a:t>Complex crystal structure (10 atoms unit cell) with effectively two sub-lattices</a:t>
            </a:r>
          </a:p>
          <a:p>
            <a:pPr lvl="1"/>
            <a:r>
              <a:rPr lang="en-US" dirty="0" err="1"/>
              <a:t>Amorphizes</a:t>
            </a:r>
            <a:r>
              <a:rPr lang="en-US" dirty="0"/>
              <a:t> at low temperatures</a:t>
            </a:r>
          </a:p>
          <a:p>
            <a:pPr lvl="1"/>
            <a:r>
              <a:rPr lang="en-US" dirty="0"/>
              <a:t>Poor oxidation resistance</a:t>
            </a:r>
          </a:p>
          <a:p>
            <a:pPr lvl="1"/>
            <a:r>
              <a:rPr lang="en-US" dirty="0"/>
              <a:t>Will require improved cladding, liners/coatings or fuel dopants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6678D-78B0-4C47-B351-F91DE94A36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"/>
          <a:stretch/>
        </p:blipFill>
        <p:spPr>
          <a:xfrm>
            <a:off x="6794339" y="4571184"/>
            <a:ext cx="4788061" cy="2068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15A07-70F6-D14D-8E2C-4C8BF9452EA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6922" y="1794881"/>
            <a:ext cx="2074777" cy="26159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31B4A-F2E5-2943-9710-0E64398E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15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3"/>
            <a:ext cx="10972800" cy="792053"/>
          </a:xfrm>
        </p:spPr>
        <p:txBody>
          <a:bodyPr/>
          <a:lstStyle/>
          <a:p>
            <a:r>
              <a:rPr lang="en-US" sz="4000" dirty="0"/>
              <a:t>Accident Tolerant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1775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Cr-doped UO2</a:t>
            </a:r>
          </a:p>
          <a:p>
            <a:pPr lvl="1"/>
            <a:r>
              <a:rPr lang="en-US" dirty="0"/>
              <a:t>Larger grain size, theoretically reduced fission gas release</a:t>
            </a:r>
          </a:p>
          <a:p>
            <a:pPr lvl="1"/>
            <a:r>
              <a:rPr lang="en-US" dirty="0"/>
              <a:t>Cr changes the O potential present within the fuel, changing defect concentrations and mobilities</a:t>
            </a:r>
          </a:p>
          <a:p>
            <a:r>
              <a:rPr lang="en-US" dirty="0"/>
              <a:t>Coatings or alternate claddings – </a:t>
            </a:r>
            <a:r>
              <a:rPr lang="en-US" dirty="0" err="1"/>
              <a:t>FeCrAl</a:t>
            </a:r>
            <a:r>
              <a:rPr lang="en-US" dirty="0"/>
              <a:t> or </a:t>
            </a:r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Improved radiation resistance, corrosion resistance, etc.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B2849-B904-BD41-BAF4-C9CD1AC8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299" y="4062287"/>
            <a:ext cx="3346616" cy="2644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05F25F-7A3F-774A-BCF4-BFAC664C8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407567" y="1746722"/>
            <a:ext cx="1810080" cy="253734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3F7CD-5C13-4C49-9F96-3A7ECD6E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36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514B4-1FBF-8743-A23B-8CF0D4BB98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625" y="3233163"/>
            <a:ext cx="2174317" cy="2313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8D509-03D6-0846-A336-5E0070D1F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581846"/>
          </a:xfrm>
        </p:spPr>
        <p:txBody>
          <a:bodyPr/>
          <a:lstStyle/>
          <a:p>
            <a:r>
              <a:rPr lang="en-US" sz="4000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46E4-CC4C-4342-B640-6324DE8A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15025" cy="3965670"/>
          </a:xfrm>
        </p:spPr>
        <p:txBody>
          <a:bodyPr/>
          <a:lstStyle/>
          <a:p>
            <a:r>
              <a:rPr lang="en-US" sz="2400" dirty="0"/>
              <a:t>Utilized in sodium cooled fast reactors (SFRs)</a:t>
            </a:r>
          </a:p>
          <a:p>
            <a:pPr lvl="1"/>
            <a:r>
              <a:rPr lang="en-US" sz="2400" dirty="0"/>
              <a:t>EBR I, EBR II</a:t>
            </a:r>
          </a:p>
          <a:p>
            <a:r>
              <a:rPr lang="en-US" sz="2400" dirty="0"/>
              <a:t>Varied crystal structure and compositional environment</a:t>
            </a:r>
          </a:p>
          <a:p>
            <a:r>
              <a:rPr lang="en-US" sz="2400" dirty="0"/>
              <a:t>Easily alloyed with Pu, minor actinides (MA)</a:t>
            </a:r>
          </a:p>
          <a:p>
            <a:r>
              <a:rPr lang="en-US" sz="2400" dirty="0"/>
              <a:t>Can function as a breeder/burner fuel</a:t>
            </a:r>
          </a:p>
          <a:p>
            <a:r>
              <a:rPr lang="en-US" sz="2400" dirty="0"/>
              <a:t>Sodium coolant</a:t>
            </a:r>
          </a:p>
          <a:p>
            <a:r>
              <a:rPr lang="en-US" sz="2400" dirty="0"/>
              <a:t>Fe-based cladding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B2B0A-BDAE-BD42-AD4E-AF72EAF23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395" y="2991331"/>
            <a:ext cx="3580060" cy="255486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BD52D-BF81-B74B-8709-0019DD3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96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C852-C49D-0E41-A3E4-C0C67F2D2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644908"/>
          </a:xfrm>
        </p:spPr>
        <p:txBody>
          <a:bodyPr/>
          <a:lstStyle/>
          <a:p>
            <a:r>
              <a:rPr lang="en-US" sz="4000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B49CF-DCA8-654A-B57E-41B44FDA1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57850" cy="3965670"/>
          </a:xfrm>
        </p:spPr>
        <p:txBody>
          <a:bodyPr/>
          <a:lstStyle/>
          <a:p>
            <a:r>
              <a:rPr lang="en-US" sz="2400" dirty="0"/>
              <a:t>Alloy metallic U with </a:t>
            </a:r>
            <a:r>
              <a:rPr lang="en-US" sz="2400" dirty="0" err="1"/>
              <a:t>Zr</a:t>
            </a:r>
            <a:r>
              <a:rPr lang="en-US" sz="2400" dirty="0"/>
              <a:t> to increase the melting point and to stabilize the high temperature body-centered cubic phase</a:t>
            </a:r>
          </a:p>
          <a:p>
            <a:r>
              <a:rPr lang="en-US" sz="2400" dirty="0"/>
              <a:t>Interesting phenomena</a:t>
            </a:r>
          </a:p>
          <a:p>
            <a:pPr lvl="1"/>
            <a:r>
              <a:rPr lang="en-US" sz="2400" dirty="0"/>
              <a:t>30-50% swelling</a:t>
            </a:r>
          </a:p>
          <a:p>
            <a:pPr lvl="1"/>
            <a:r>
              <a:rPr lang="en-US" sz="2400" dirty="0"/>
              <a:t>Constituent redistribution</a:t>
            </a:r>
          </a:p>
          <a:p>
            <a:pPr lvl="1"/>
            <a:r>
              <a:rPr lang="en-US" sz="2400" dirty="0"/>
              <a:t>Alpha tearing</a:t>
            </a:r>
          </a:p>
          <a:p>
            <a:pPr lvl="1"/>
            <a:r>
              <a:rPr lang="en-US" sz="2400" dirty="0"/>
              <a:t>FCCI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48FFA-65BB-AC44-8AC8-2BB2F5FD9B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905" y="3799128"/>
            <a:ext cx="2683238" cy="2705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71D2E1-756D-1947-B4C3-8899476C6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787" y="2571510"/>
            <a:ext cx="3432263" cy="25803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759C4-DA72-3A44-AFB1-F69F9B1C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57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FB4F-955C-7F45-8611-BF2897A68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3"/>
            <a:ext cx="10972800" cy="392659"/>
          </a:xfrm>
        </p:spPr>
        <p:txBody>
          <a:bodyPr/>
          <a:lstStyle/>
          <a:p>
            <a:r>
              <a:rPr lang="en-US" sz="4000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505F-BA85-EC43-9ACD-46B58CBE7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1"/>
            <a:ext cx="5553075" cy="3965670"/>
          </a:xfrm>
        </p:spPr>
        <p:txBody>
          <a:bodyPr/>
          <a:lstStyle/>
          <a:p>
            <a:r>
              <a:rPr lang="en-US" sz="2400" dirty="0"/>
              <a:t>Good Characteristics</a:t>
            </a:r>
          </a:p>
          <a:p>
            <a:pPr lvl="1"/>
            <a:r>
              <a:rPr lang="en-US" sz="2400" dirty="0"/>
              <a:t>High thermal conductivity</a:t>
            </a:r>
          </a:p>
          <a:p>
            <a:pPr lvl="1"/>
            <a:r>
              <a:rPr lang="en-US" sz="2400" dirty="0"/>
              <a:t>Stability to high burnups (&gt; 20%)</a:t>
            </a:r>
          </a:p>
          <a:p>
            <a:pPr lvl="1"/>
            <a:r>
              <a:rPr lang="en-US" sz="2400" dirty="0"/>
              <a:t>Flexible composition</a:t>
            </a:r>
          </a:p>
          <a:p>
            <a:pPr lvl="1"/>
            <a:r>
              <a:rPr lang="en-US" sz="2400" dirty="0"/>
              <a:t>Inherent safety- negative reactivity feedback</a:t>
            </a:r>
          </a:p>
          <a:p>
            <a:pPr lvl="1"/>
            <a:r>
              <a:rPr lang="en-US" sz="2400" dirty="0"/>
              <a:t>Good compatibility with Na coolant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BAA3B4-0210-5241-99B3-D32A3A6317AB}"/>
              </a:ext>
            </a:extLst>
          </p:cNvPr>
          <p:cNvSpPr txBox="1">
            <a:spLocks/>
          </p:cNvSpPr>
          <p:nvPr/>
        </p:nvSpPr>
        <p:spPr bwMode="auto">
          <a:xfrm>
            <a:off x="6029325" y="1968501"/>
            <a:ext cx="5553075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Bad Characteristics</a:t>
            </a:r>
          </a:p>
          <a:p>
            <a:pPr lvl="1"/>
            <a:r>
              <a:rPr lang="en-US" dirty="0"/>
              <a:t>Low melting point</a:t>
            </a:r>
          </a:p>
          <a:p>
            <a:pPr lvl="1"/>
            <a:r>
              <a:rPr lang="en-US" dirty="0"/>
              <a:t>Dramatic fuel swelling that must be accounted for</a:t>
            </a:r>
          </a:p>
          <a:p>
            <a:pPr lvl="1"/>
            <a:r>
              <a:rPr lang="en-US" dirty="0"/>
              <a:t>Incredibly complex microstructures/unpredictable behavior</a:t>
            </a:r>
          </a:p>
          <a:p>
            <a:pPr lvl="1"/>
            <a:r>
              <a:rPr lang="en-US" dirty="0"/>
              <a:t>Fuel-Clad Chemical Interaction</a:t>
            </a:r>
          </a:p>
          <a:p>
            <a:pPr lvl="1"/>
            <a:r>
              <a:rPr lang="en-US" dirty="0"/>
              <a:t>Very easily oxidized</a:t>
            </a:r>
          </a:p>
          <a:p>
            <a:pPr marL="0" indent="0">
              <a:buFont typeface="Arial" charset="0"/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B10E9-6E9C-3B49-9555-05139A59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66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3EFB-E600-DA42-88E7-BBC40906E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3"/>
            <a:ext cx="10972800" cy="365125"/>
          </a:xfrm>
        </p:spPr>
        <p:txBody>
          <a:bodyPr/>
          <a:lstStyle/>
          <a:p>
            <a:r>
              <a:rPr lang="en-US" sz="4000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0E043-2BA5-F243-9F66-7B08B6BFF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251769" cy="3965670"/>
          </a:xfrm>
        </p:spPr>
        <p:txBody>
          <a:bodyPr/>
          <a:lstStyle/>
          <a:p>
            <a:r>
              <a:rPr lang="en-US" sz="2400" dirty="0"/>
              <a:t>New fuel being qualified for research reactors</a:t>
            </a:r>
          </a:p>
          <a:p>
            <a:r>
              <a:rPr lang="en-US" sz="2400" dirty="0"/>
              <a:t>Fuel foil, with </a:t>
            </a:r>
            <a:r>
              <a:rPr lang="en-US" sz="2400" dirty="0" err="1"/>
              <a:t>Zr</a:t>
            </a:r>
            <a:r>
              <a:rPr lang="en-US" sz="2400" dirty="0"/>
              <a:t> diffusion barrier, Al cladding</a:t>
            </a:r>
          </a:p>
          <a:p>
            <a:r>
              <a:rPr lang="en-US" sz="2400" dirty="0"/>
              <a:t>Will be utilized in ATR, NBSR, MITR, MURR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8762E-8366-4A4E-8F18-C58DFB9C1C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4597" y="1338498"/>
            <a:ext cx="2841176" cy="10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48C3C-BD4C-274F-85FA-6BC2F85E93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1000" y="2642495"/>
            <a:ext cx="2207629" cy="169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52C81-4570-9D44-A499-6E30787AA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185" y="4510425"/>
            <a:ext cx="2032000" cy="2032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917E0B-3747-4F40-9F15-1FE995A5404A}"/>
              </a:ext>
            </a:extLst>
          </p:cNvPr>
          <p:cNvCxnSpPr>
            <a:cxnSpLocks/>
          </p:cNvCxnSpPr>
          <p:nvPr/>
        </p:nvCxnSpPr>
        <p:spPr>
          <a:xfrm>
            <a:off x="9575260" y="3859449"/>
            <a:ext cx="564204" cy="11478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13480F-6AE8-674B-A582-801324E89DAE}"/>
              </a:ext>
            </a:extLst>
          </p:cNvPr>
          <p:cNvCxnSpPr>
            <a:cxnSpLocks/>
          </p:cNvCxnSpPr>
          <p:nvPr/>
        </p:nvCxnSpPr>
        <p:spPr>
          <a:xfrm flipH="1">
            <a:off x="10285540" y="4248555"/>
            <a:ext cx="343625" cy="836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327A57-1572-624A-8719-6B5BD57040F1}"/>
              </a:ext>
            </a:extLst>
          </p:cNvPr>
          <p:cNvCxnSpPr>
            <a:cxnSpLocks/>
          </p:cNvCxnSpPr>
          <p:nvPr/>
        </p:nvCxnSpPr>
        <p:spPr>
          <a:xfrm flipH="1">
            <a:off x="10457353" y="1886042"/>
            <a:ext cx="538145" cy="101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5C73567-5D38-7D47-AE86-C39E0AABF9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8372" y="4248555"/>
            <a:ext cx="3059327" cy="2289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BEAE2A-312B-FE45-A077-43629120B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762" y="5269799"/>
            <a:ext cx="2514600" cy="1003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A7C28A-119C-004D-AC90-D4DF45632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6430" y="1858523"/>
            <a:ext cx="2717800" cy="20828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69DAA8-5FB1-9D49-B11A-4616557F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49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37209-BA9D-FD4E-98F2-AE19D640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ABE9A-DC71-8C4D-940A-9F0AA679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86375" cy="3965670"/>
          </a:xfrm>
        </p:spPr>
        <p:txBody>
          <a:bodyPr/>
          <a:lstStyle/>
          <a:p>
            <a:r>
              <a:rPr lang="en-US" sz="2400" dirty="0"/>
              <a:t>Microstructural phenomena of interest:</a:t>
            </a:r>
          </a:p>
          <a:p>
            <a:pPr lvl="1"/>
            <a:r>
              <a:rPr lang="en-US" sz="2400" dirty="0"/>
              <a:t>Decomposition</a:t>
            </a:r>
          </a:p>
          <a:p>
            <a:pPr lvl="1"/>
            <a:r>
              <a:rPr lang="en-US" sz="2400" dirty="0"/>
              <a:t>Fission Gas Superlattice</a:t>
            </a:r>
          </a:p>
          <a:p>
            <a:pPr lvl="1"/>
            <a:r>
              <a:rPr lang="en-US" sz="2400" dirty="0"/>
              <a:t>Recrystallization</a:t>
            </a:r>
          </a:p>
          <a:p>
            <a:pPr lvl="1"/>
            <a:r>
              <a:rPr lang="en-US" sz="2400" dirty="0"/>
              <a:t>Inter-diffusion region</a:t>
            </a:r>
          </a:p>
          <a:p>
            <a:pPr lvl="1"/>
            <a:r>
              <a:rPr lang="en-US" sz="2400" dirty="0"/>
              <a:t>Carbides</a:t>
            </a:r>
          </a:p>
          <a:p>
            <a:endParaRPr lang="en-US" sz="2400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2370C1E-2CB4-A243-975D-8D315D8DA3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6474" y="2151002"/>
            <a:ext cx="3593148" cy="196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0C85F33-6318-5749-AB46-0D6EAD353D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05" r="-710"/>
          <a:stretch/>
        </p:blipFill>
        <p:spPr bwMode="auto">
          <a:xfrm>
            <a:off x="5545583" y="2291452"/>
            <a:ext cx="2425949" cy="187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2717C-4CE9-3342-B3FA-B093270D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824" y="4630086"/>
            <a:ext cx="3495798" cy="195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EE77D-736A-8845-9C31-A719BF6305D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5130" y="4419756"/>
            <a:ext cx="2146853" cy="209871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AF936F-C4B5-924B-BDAC-7FBD53BA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4322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22828</TotalTime>
  <Words>1003</Words>
  <Application>Microsoft Macintosh PowerPoint</Application>
  <PresentationFormat>Widescreen</PresentationFormat>
  <Paragraphs>208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Custom Design</vt:lpstr>
      <vt:lpstr>1_NCStateU-horizontal-left-logo</vt:lpstr>
      <vt:lpstr>Fuel Types Continued</vt:lpstr>
      <vt:lpstr>Last Time</vt:lpstr>
      <vt:lpstr>Accident Tolerant Fuel</vt:lpstr>
      <vt:lpstr>Accident Tolerant Fuel</vt:lpstr>
      <vt:lpstr>Uranium-Zirconium (UZr)</vt:lpstr>
      <vt:lpstr>Uranium-Zirconium (UZr)</vt:lpstr>
      <vt:lpstr>Uranium-Zirconium (UZr)</vt:lpstr>
      <vt:lpstr>Uranium-Molybdenum (UMo)</vt:lpstr>
      <vt:lpstr>Uranium-Molybdenum (UMo)</vt:lpstr>
      <vt:lpstr>UC/UCO TRISO Fuels</vt:lpstr>
      <vt:lpstr>UC/UCO TRISO Fuels</vt:lpstr>
      <vt:lpstr>UC/UCO TRISO Fuels</vt:lpstr>
      <vt:lpstr>UC/UCO TRISO Fuels</vt:lpstr>
      <vt:lpstr>Molten Salt Reactors</vt:lpstr>
      <vt:lpstr>CANDU Reactors</vt:lpstr>
      <vt:lpstr>UN – Lead Cooled Reactors</vt:lpstr>
      <vt:lpstr>Unique Fuel Designs</vt:lpstr>
      <vt:lpstr>Fuel Summary Table</vt:lpstr>
      <vt:lpstr>Fuel Types Summary</vt:lpstr>
      <vt:lpstr>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W. Beeler</cp:lastModifiedBy>
  <cp:revision>57</cp:revision>
  <dcterms:created xsi:type="dcterms:W3CDTF">2019-12-09T16:44:02Z</dcterms:created>
  <dcterms:modified xsi:type="dcterms:W3CDTF">2023-01-12T21:19:37Z</dcterms:modified>
</cp:coreProperties>
</file>